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94"/>
  </p:normalViewPr>
  <p:slideViewPr>
    <p:cSldViewPr snapToGrid="0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61559-F419-9AE4-B2FD-7247F1342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319862"/>
            <a:ext cx="9068586" cy="2590800"/>
          </a:xfrm>
        </p:spPr>
        <p:txBody>
          <a:bodyPr/>
          <a:lstStyle/>
          <a:p>
            <a:r>
              <a:rPr lang="ru-RU" sz="4800" b="0" i="0" u="none" strike="noStrike" dirty="0">
                <a:solidFill>
                  <a:srgbClr val="3B3C43"/>
                </a:solidFill>
                <a:effectLst/>
                <a:latin typeface="Manrope"/>
              </a:rPr>
              <a:t>Ценность чтения художественной литературы и фольклора, осознание важности читательской деятельности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4309-5FDA-5BE4-491F-A9B10A6E1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7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62B0F-F8D7-56D8-C710-9AFAD2FF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06BCC9-8363-2AFC-547A-962720761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40" y="443671"/>
            <a:ext cx="11425119" cy="5970657"/>
          </a:xfrm>
        </p:spPr>
      </p:pic>
    </p:spTree>
    <p:extLst>
      <p:ext uri="{BB962C8B-B14F-4D97-AF65-F5344CB8AC3E}">
        <p14:creationId xmlns:p14="http://schemas.microsoft.com/office/powerpoint/2010/main" val="215939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8F955-6DB7-E24A-46CB-3B70D9C4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книгу можно считать особым видом искусства?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9B216B-D5D1-5785-1B66-37F6DEFF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Как ты понимаешь значение слова искусство? </a:t>
            </a:r>
          </a:p>
          <a:p>
            <a:pPr marL="0" indent="0">
              <a:buNone/>
            </a:pPr>
            <a:r>
              <a:rPr lang="ru-RU" sz="280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(Ответ: «Искусство — художественное творчество».)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Что относят к видам искусства? </a:t>
            </a:r>
          </a:p>
          <a:p>
            <a:pPr marL="0" indent="0">
              <a:buNone/>
            </a:pPr>
            <a:r>
              <a:rPr lang="ru-RU" sz="2800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(Ответ: «Виды искусства — это формы деятельности, которые обладают способностью реализовывать художественный замысел художника, композитора, писателя, поэта».)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4EA57-946B-3233-7AB9-79BA9EDD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Продолжите…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D298DC-5E81-5110-1598-CEE9F397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Живопись — изобразительное искусство.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Литература — искусство слова.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Музыка — искусство звуков.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Танец — искусство движения.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Театр, кино, цирк и другие — комбинированные искусства.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«Книгу можно считать особым видом искусства, так как…»</a:t>
            </a:r>
            <a:endParaRPr lang="ru-RU" sz="3200" b="0" i="0" u="none" strike="noStrike" dirty="0">
              <a:solidFill>
                <a:srgbClr val="212529"/>
              </a:solidFill>
              <a:effectLst/>
              <a:latin typeface="Futura PT" panose="020B0602020204020303" pitchFamily="34" charset="-79"/>
              <a:cs typeface="Futura PT" panose="020B0602020204020303" pitchFamily="34" charset="-79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1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3DC5B-0098-E0F9-B9E4-52E3CA2D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8D45F-AC06-D5FF-F5CB-F246CA3DD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Как передавались знания до появления книг?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800" b="0" i="0" u="none" strike="noStrike" dirty="0">
              <a:solidFill>
                <a:srgbClr val="212529"/>
              </a:solidFill>
              <a:effectLst/>
              <a:latin typeface="Futura PT" panose="020B0602020204020303" pitchFamily="34" charset="-79"/>
              <a:cs typeface="Futura PT" panose="020B0602020204020303" pitchFamily="34" charset="-79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На чём писали люди до изобретения бумаги?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800" b="0" i="0" u="none" strike="noStrike" dirty="0">
              <a:solidFill>
                <a:srgbClr val="212529"/>
              </a:solidFill>
              <a:effectLst/>
              <a:latin typeface="Futura PT" panose="020B0602020204020303" pitchFamily="34" charset="-79"/>
              <a:cs typeface="Futura PT" panose="020B0602020204020303" pitchFamily="34" charset="-79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u="none" strike="noStrike" dirty="0">
                <a:solidFill>
                  <a:srgbClr val="212529"/>
                </a:solidFill>
                <a:effectLst/>
                <a:latin typeface="Futura PT" panose="020B0602020204020303" pitchFamily="34" charset="-79"/>
                <a:cs typeface="Futura PT" panose="020B0602020204020303" pitchFamily="34" charset="-79"/>
              </a:rPr>
              <a:t>Как люди относились к книгам?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9B142-A0BC-1852-C3DB-CC159342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02DA6-A53A-C9C3-84F0-6FED4226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4"/>
            <a:ext cx="10058400" cy="5806974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Каких только книг нет на книжных полках! А ведь когда-то их чтение было доступно лишь богачам и считалось за счастье. Были времена, когда не было ни букв, ни пера, но уже были гениальные писатели. Их произведения хранились не в книжных шкафах, а в памяти людей. Устная речь считалась единственным способом передачи знаний.</a:t>
            </a:r>
          </a:p>
          <a:p>
            <a:pPr algn="just"/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Можно считать, что история появления книги началась с появлением письменности, когда произведения стали записывать на стенах, на коре деревьев, глиняных табличках и многом другом. К примеру, в Индии писали иглой на пальмовых листьях, подравняв края, их сшивали ниткой. Немало библиотек было из глиняных книг. Сочинения или летописи  записывали на небольших глиняных табличках. Но о печатных станках  ещё не знали, поэтому каждую книгу переписывали от руки, а художники дополняли их картинками.</a:t>
            </a:r>
          </a:p>
          <a:p>
            <a:pPr algn="just"/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Изобретателем первого печатного станка в </a:t>
            </a:r>
            <a:r>
              <a:rPr lang="en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XIV </a:t>
            </a: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веке был немец Иоганн Гуттенберг . В то время книги очень ценили и относились к ним крайне бережно. В общественных библиотеках средневековой  Европы книги приковывались цепями к полкам или столам. Это не позволяло вынести книгу из библиотеки.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31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6D7DB-4BD8-30E6-B2B9-1C87AD8C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296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dirty="0">
                <a:solidFill>
                  <a:srgbClr val="03384F"/>
                </a:solidFill>
                <a:effectLst/>
                <a:latin typeface="Inter var"/>
              </a:rPr>
              <a:t>Познакомимся с рассказом Бориса Горбачевского «Первопечатник Иван Фёдоров».</a:t>
            </a:r>
            <a:br>
              <a:rPr lang="ru-RU" b="1" i="0" u="none" strike="noStrike" dirty="0">
                <a:solidFill>
                  <a:srgbClr val="03384F"/>
                </a:solidFill>
                <a:effectLst/>
                <a:latin typeface="Inter var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08BDC-6603-518C-F483-E6F5D837B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383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Приказал царь Иван Васильевич в центре Москвы, близ Кремля, в районе Китай-города, на Никольской улице строить государев печатный двор, где приступить к деланию книг. Немало времени ушло на это. С превеликим трудом создавали первую печатню Иван Фёдоров и его верный помощник Пётр Тимофеев... Но вот наступил день, когда первая на Руси печатная книга была готова. Велел царь принести её к себе в белокаменный Кремль... </a:t>
            </a:r>
          </a:p>
          <a:p>
            <a:pPr algn="l"/>
            <a:r>
              <a:rPr lang="ru-RU" sz="2400" b="1" i="0" u="none" strike="noStrike" dirty="0">
                <a:solidFill>
                  <a:srgbClr val="03384F"/>
                </a:solidFill>
                <a:effectLst/>
                <a:latin typeface="Inter var"/>
              </a:rPr>
              <a:t>Печатный двор</a:t>
            </a: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первая русская типография.</a:t>
            </a:r>
          </a:p>
          <a:p>
            <a:pPr algn="l"/>
            <a:r>
              <a:rPr lang="ru-RU" sz="2400" b="1" i="0" u="none" strike="noStrike" dirty="0">
                <a:solidFill>
                  <a:srgbClr val="03384F"/>
                </a:solidFill>
                <a:effectLst/>
                <a:latin typeface="Inter var"/>
              </a:rPr>
              <a:t>Делание книг</a:t>
            </a: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изготовление книг.</a:t>
            </a:r>
          </a:p>
          <a:p>
            <a:pPr algn="l"/>
            <a:r>
              <a:rPr lang="ru-RU" sz="2400" b="1" i="0" u="none" strike="noStrike" dirty="0">
                <a:solidFill>
                  <a:srgbClr val="03384F"/>
                </a:solidFill>
                <a:effectLst/>
                <a:latin typeface="Inter var"/>
              </a:rPr>
              <a:t>Печатня</a:t>
            </a: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– заведение для печатания книг, типография. 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7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EE3872-BD18-5C48-FD09-B2867DD5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530352"/>
            <a:ext cx="10058400" cy="59679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Вошёл Иван Фёдоров в Большую царскую палату, с достоинством поклонился. Перед столом, посредине палаты, в глубоком кресле с высокой резной спинкой сидит царь. В руках — знакомый, золочёный, украшенный драгоценными каменьями посох. Глаза, как всегда, непроницаемы, глядят недоверчиво. Губы сердито сжаты...</a:t>
            </a:r>
          </a:p>
          <a:p>
            <a:pPr marL="0" indent="0" algn="just">
              <a:buNone/>
            </a:pP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Бережно развернул холстину Иван Фёдоров, достал из неё толстую книгу в прочном кожаном переплёте. Медленно протянул царю своё детище. С трудом скрывал Иван Фёдоров волнение. Что скажет царь? Понравится ли ему книга, на печатание которой ушло столько труда и времени? Десять месяцев печатали книгу, а от одного царского слова зависит судьба всего печатного дела...  </a:t>
            </a:r>
          </a:p>
          <a:p>
            <a:pPr marL="0" indent="0" algn="just">
              <a:buNone/>
            </a:pPr>
            <a:endParaRPr lang="ru-RU" sz="2400" b="0" i="0" u="none" strike="noStrike" dirty="0">
              <a:solidFill>
                <a:srgbClr val="03384F"/>
              </a:solidFill>
              <a:effectLst/>
              <a:latin typeface="Inter var"/>
            </a:endParaRPr>
          </a:p>
          <a:p>
            <a:r>
              <a:rPr lang="ru-RU" b="1" dirty="0">
                <a:effectLst/>
              </a:rPr>
              <a:t>Палата</a:t>
            </a:r>
            <a:r>
              <a:rPr lang="ru-RU" dirty="0">
                <a:effectLst/>
              </a:rPr>
              <a:t> — старорусское слово для обозначения дома или дворца.</a:t>
            </a:r>
          </a:p>
          <a:p>
            <a:r>
              <a:rPr lang="ru-RU" b="1" dirty="0">
                <a:effectLst/>
              </a:rPr>
              <a:t>Посох</a:t>
            </a:r>
            <a:r>
              <a:rPr lang="ru-RU" dirty="0">
                <a:effectLst/>
              </a:rPr>
              <a:t> — древнейший символ власти.</a:t>
            </a:r>
          </a:p>
          <a:p>
            <a:r>
              <a:rPr lang="ru-RU" b="1" dirty="0">
                <a:effectLst/>
              </a:rPr>
              <a:t>Непроницаемый</a:t>
            </a:r>
            <a:r>
              <a:rPr lang="ru-RU" dirty="0">
                <a:effectLst/>
              </a:rPr>
              <a:t> — тот, который скрывает чувства, намерения.</a:t>
            </a:r>
          </a:p>
          <a:p>
            <a:r>
              <a:rPr lang="ru-RU" b="1" dirty="0">
                <a:effectLst/>
              </a:rPr>
              <a:t>Переплёт</a:t>
            </a:r>
            <a:r>
              <a:rPr lang="ru-RU" dirty="0">
                <a:effectLst/>
              </a:rPr>
              <a:t> — твёрдая обложка книги. </a:t>
            </a:r>
          </a:p>
          <a:p>
            <a:pPr marL="0" indent="0" algn="just">
              <a:buNone/>
            </a:pPr>
            <a:endParaRPr lang="ru-RU" b="0" i="0" u="none" strike="noStrike" dirty="0">
              <a:solidFill>
                <a:srgbClr val="03384F"/>
              </a:solidFill>
              <a:effectLst/>
              <a:latin typeface="Inter var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659576-817A-3262-82AA-89F33412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26720"/>
            <a:ext cx="10058400" cy="60350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Иван Васильевич молча взял книгу в руки. Открыв кожаный переплёт, медленно перелистал страницу за страницей, прочёл вслух полное название книги, которую сейчас именуют «Апостол».</a:t>
            </a:r>
          </a:p>
          <a:p>
            <a:pPr marL="0" indent="0" algn="just">
              <a:buNone/>
            </a:pP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Красива первая страница: на ней изображён человек, сидящий между двумя колоннами. Царь пристально глядит на рисунок, трогает пальцами страницы, степенно вчитывается в текст. Книга напечатана чётко, ясно. Буква в букву. Строка в строку. Не то что в писаных книгах.</a:t>
            </a:r>
          </a:p>
          <a:p>
            <a:pPr marL="0" indent="0" algn="just">
              <a:buNone/>
            </a:pP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Напечатаны заглавные буквы красной краской — киноварью, а текст — чёрной краской. Перед каждой частью книги — узорчатая </a:t>
            </a:r>
            <a:r>
              <a:rPr lang="ru-RU" sz="2400" b="0" i="0" u="none" strike="noStrike" dirty="0" err="1">
                <a:solidFill>
                  <a:srgbClr val="03384F"/>
                </a:solidFill>
                <a:effectLst/>
                <a:latin typeface="Inter var"/>
              </a:rPr>
              <a:t>заставица</a:t>
            </a:r>
            <a:r>
              <a:rPr lang="ru-RU" sz="24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рисунок, изображающий на чёрном поле пышные травы и листья. Среди листьев на тонких веточках висят кедровые шишки. 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000" b="1" i="0" u="none" strike="noStrike" dirty="0">
                <a:solidFill>
                  <a:srgbClr val="03384F"/>
                </a:solidFill>
                <a:effectLst/>
                <a:latin typeface="Inter var"/>
              </a:rPr>
              <a:t>Степенно</a:t>
            </a: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серьёзно, важно.</a:t>
            </a:r>
          </a:p>
          <a:p>
            <a:pPr algn="l"/>
            <a:r>
              <a:rPr lang="ru-RU" sz="2000" b="1" i="0" u="none" strike="noStrike" dirty="0">
                <a:solidFill>
                  <a:srgbClr val="03384F"/>
                </a:solidFill>
                <a:effectLst/>
                <a:latin typeface="Inter var"/>
              </a:rPr>
              <a:t>Киноварь</a:t>
            </a: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минерал красного цвета.</a:t>
            </a:r>
          </a:p>
          <a:p>
            <a:pPr algn="l"/>
            <a:r>
              <a:rPr lang="ru-RU" sz="2000" b="1" i="0" u="none" strike="noStrike" dirty="0" err="1">
                <a:solidFill>
                  <a:srgbClr val="03384F"/>
                </a:solidFill>
                <a:effectLst/>
                <a:latin typeface="Inter var"/>
              </a:rPr>
              <a:t>Заставица</a:t>
            </a: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орнамент, рисунок в ширину страницы в начале книги, главы.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8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415AD4-4AED-00DB-AF46-CEEEE11B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390144"/>
            <a:ext cx="10625328" cy="6144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Оторвал царь глаза от книги, положил её на стол, обратился к Ивану Фёдорову: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— Зело хитёр ты, </a:t>
            </a:r>
            <a:r>
              <a:rPr lang="ru-RU" sz="2000" b="0" i="0" u="none" strike="noStrike" dirty="0" err="1">
                <a:solidFill>
                  <a:srgbClr val="03384F"/>
                </a:solidFill>
                <a:effectLst/>
                <a:latin typeface="Inter var"/>
              </a:rPr>
              <a:t>друкарь</a:t>
            </a: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, к печатному художеству. В писаных книгах с грамотой худо. Врут немилосердно переписчики. А ежели в печатных книгах путаница всякая пребудет, то вовсе беды не оберёшься...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— Не для того старались, государь. Выискивай, да не сыщешь ни одной напраслины, — смело перебил царя Иван Фёдоров... Дошёл до последнего листа Иван Васильевич — всё на месте, ни одной ошибки. В конце книги прочёл, что напечатана она 1 марта 1564 года. Очень скромно упоминают о своих трудах печатники...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Посветлело лицо Грозного. Понял Иван Фёдоров: понравилась ему книга.</a:t>
            </a:r>
          </a:p>
          <a:p>
            <a:pPr marL="0" indent="0" algn="just">
              <a:buNone/>
            </a:pP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	— Что ж, </a:t>
            </a:r>
            <a:r>
              <a:rPr lang="ru-RU" sz="2000" b="0" i="0" u="none" strike="noStrike" dirty="0" err="1">
                <a:solidFill>
                  <a:srgbClr val="03384F"/>
                </a:solidFill>
                <a:effectLst/>
                <a:latin typeface="Inter var"/>
              </a:rPr>
              <a:t>друкарь</a:t>
            </a: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, честь головою сберегают, ладно книгу напечатал. Угодил царю, — хвалит он Ивана Фёдорова. Подал царь знак одному из бояр, велел принести в палату из своей библиотеки иноземные книги. Принесли их. Подозвал бояр к себе поближе и смеётся:</a:t>
            </a:r>
            <a:b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</a:b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— А ведь наши-то книги не хуже? Не посрамили </a:t>
            </a:r>
            <a:r>
              <a:rPr lang="ru-RU" sz="2000" b="0" i="0" u="none" strike="noStrike" dirty="0" err="1">
                <a:solidFill>
                  <a:srgbClr val="03384F"/>
                </a:solidFill>
                <a:effectLst/>
                <a:latin typeface="Inter var"/>
              </a:rPr>
              <a:t>друкари</a:t>
            </a:r>
            <a:r>
              <a:rPr lang="ru-RU" sz="2000" b="0" i="0" u="none" strike="noStrike" dirty="0">
                <a:solidFill>
                  <a:srgbClr val="03384F"/>
                </a:solidFill>
                <a:effectLst/>
                <a:latin typeface="Inter var"/>
              </a:rPr>
              <a:t> чести Русской земли.</a:t>
            </a:r>
          </a:p>
          <a:p>
            <a:pPr marL="0" indent="0" algn="just">
              <a:buNone/>
            </a:pPr>
            <a:endParaRPr lang="ru-RU" sz="2000" b="0" i="0" u="none" strike="noStrike" dirty="0">
              <a:solidFill>
                <a:srgbClr val="03384F"/>
              </a:solidFill>
              <a:effectLst/>
              <a:latin typeface="Inter var"/>
            </a:endParaRPr>
          </a:p>
          <a:p>
            <a:pPr algn="l"/>
            <a:r>
              <a:rPr lang="ru-RU" b="1" i="0" u="none" strike="noStrike" dirty="0">
                <a:solidFill>
                  <a:srgbClr val="03384F"/>
                </a:solidFill>
                <a:effectLst/>
                <a:latin typeface="Inter var"/>
              </a:rPr>
              <a:t>Зело</a:t>
            </a:r>
            <a:r>
              <a:rPr lang="ru-RU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очень.</a:t>
            </a:r>
          </a:p>
          <a:p>
            <a:pPr algn="l"/>
            <a:r>
              <a:rPr lang="ru-RU" b="1" i="0" u="none" strike="noStrike" dirty="0">
                <a:solidFill>
                  <a:srgbClr val="03384F"/>
                </a:solidFill>
                <a:effectLst/>
                <a:latin typeface="Inter var"/>
              </a:rPr>
              <a:t>Друкарь</a:t>
            </a:r>
            <a:r>
              <a:rPr lang="ru-RU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книгопечатник.</a:t>
            </a:r>
          </a:p>
          <a:p>
            <a:pPr algn="l"/>
            <a:r>
              <a:rPr lang="ru-RU" b="1" i="0" u="none" strike="noStrike" dirty="0">
                <a:solidFill>
                  <a:srgbClr val="03384F"/>
                </a:solidFill>
                <a:effectLst/>
                <a:latin typeface="Inter var"/>
              </a:rPr>
              <a:t>Напраслина</a:t>
            </a:r>
            <a:r>
              <a:rPr lang="ru-RU" b="0" i="0" u="none" strike="noStrike" dirty="0">
                <a:solidFill>
                  <a:srgbClr val="03384F"/>
                </a:solidFill>
                <a:effectLst/>
                <a:latin typeface="Inter var"/>
              </a:rPr>
              <a:t> — ложное обвинение. </a:t>
            </a:r>
          </a:p>
          <a:p>
            <a:pPr marL="0" indent="0" algn="just">
              <a:buNone/>
            </a:pPr>
            <a:endParaRPr lang="ru-RU" b="0" i="0" u="none" strike="noStrike" dirty="0">
              <a:solidFill>
                <a:srgbClr val="03384F"/>
              </a:solidFill>
              <a:effectLst/>
              <a:latin typeface="Inter var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5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19</TotalTime>
  <Words>940</Words>
  <Application>Microsoft Macintosh PowerPoint</Application>
  <PresentationFormat>Широкоэкранный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Futura PT</vt:lpstr>
      <vt:lpstr>Garamond</vt:lpstr>
      <vt:lpstr>Inter var</vt:lpstr>
      <vt:lpstr>Manrope</vt:lpstr>
      <vt:lpstr>Савон</vt:lpstr>
      <vt:lpstr>Ценность чтения художественной литературы и фольклора, осознание важности читательской деятельности</vt:lpstr>
      <vt:lpstr>Почему книгу можно считать особым видом искусства?</vt:lpstr>
      <vt:lpstr>Продолжите…</vt:lpstr>
      <vt:lpstr>Презентация PowerPoint</vt:lpstr>
      <vt:lpstr>Презентация PowerPoint</vt:lpstr>
      <vt:lpstr>Познакомимся с рассказом Бориса Горбачевского «Первопечатник Иван Фёдоров».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Ценность чтения художественной литературы и фольклора, осознание важности читательской деятельности</dc:title>
  <dc:creator>Microsoft Office User</dc:creator>
  <cp:lastModifiedBy>Microsoft Office User</cp:lastModifiedBy>
  <cp:revision>1</cp:revision>
  <dcterms:created xsi:type="dcterms:W3CDTF">2024-09-09T16:34:19Z</dcterms:created>
  <dcterms:modified xsi:type="dcterms:W3CDTF">2024-09-09T16:53:48Z</dcterms:modified>
</cp:coreProperties>
</file>