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4" r:id="rId15"/>
    <p:sldId id="275" r:id="rId16"/>
    <p:sldId id="276" r:id="rId17"/>
    <p:sldId id="277" r:id="rId18"/>
    <p:sldId id="288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304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2" r:id="rId42"/>
    <p:sldId id="300" r:id="rId43"/>
    <p:sldId id="301" r:id="rId44"/>
    <p:sldId id="305" r:id="rId45"/>
    <p:sldId id="303" r:id="rId46"/>
    <p:sldId id="258" r:id="rId47"/>
  </p:sldIdLst>
  <p:sldSz cx="9144000" cy="6858000" type="screen4x3"/>
  <p:notesSz cx="6858000" cy="9144000"/>
  <p:custDataLst>
    <p:tags r:id="rId4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768"/>
  </p:normalViewPr>
  <p:slideViewPr>
    <p:cSldViewPr>
      <p:cViewPr varScale="1">
        <p:scale>
          <a:sx n="110" d="100"/>
          <a:sy n="110" d="100"/>
        </p:scale>
        <p:origin x="1680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160" y="4437112"/>
            <a:ext cx="6506056" cy="1326009"/>
          </a:xfrm>
        </p:spPr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648" y="5733256"/>
            <a:ext cx="6400800" cy="7444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235B7-3ED1-416C-99A1-F6BF3BC4D615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25785-2184-4906-B1FC-E91E33241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751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235B7-3ED1-416C-99A1-F6BF3BC4D615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25785-2184-4906-B1FC-E91E33241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24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235B7-3ED1-416C-99A1-F6BF3BC4D615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25785-2184-4906-B1FC-E91E33241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021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071389"/>
            <a:ext cx="8229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235B7-3ED1-416C-99A1-F6BF3BC4D615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25785-2184-4906-B1FC-E91E33241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893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235B7-3ED1-416C-99A1-F6BF3BC4D615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25785-2184-4906-B1FC-E91E33241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672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235B7-3ED1-416C-99A1-F6BF3BC4D615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25785-2184-4906-B1FC-E91E33241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174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235B7-3ED1-416C-99A1-F6BF3BC4D615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25785-2184-4906-B1FC-E91E33241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348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235B7-3ED1-416C-99A1-F6BF3BC4D615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25785-2184-4906-B1FC-E91E33241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18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235B7-3ED1-416C-99A1-F6BF3BC4D615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25785-2184-4906-B1FC-E91E33241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630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235B7-3ED1-416C-99A1-F6BF3BC4D615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25785-2184-4906-B1FC-E91E33241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301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235B7-3ED1-416C-99A1-F6BF3BC4D615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25785-2184-4906-B1FC-E91E33241F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196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235B7-3ED1-416C-99A1-F6BF3BC4D615}" type="datetimeFigureOut">
              <a:rPr lang="ru-RU" smtClean="0"/>
              <a:t>02.02.2023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25785-2184-4906-B1FC-E91E33241FA8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937418" y="6488668"/>
            <a:ext cx="3206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http://presentation-creation.ru/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56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Franklin Gothic Book" panose="020B05030201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«Страна городов»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4872" y="5390877"/>
            <a:ext cx="6400800" cy="1062460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Урок окружающего мира, 4 класс</a:t>
            </a:r>
          </a:p>
          <a:p>
            <a:r>
              <a:rPr lang="ru-RU" dirty="0"/>
              <a:t>Подготовила: </a:t>
            </a:r>
            <a:r>
              <a:rPr lang="ru-RU" dirty="0" err="1"/>
              <a:t>Бунтова</a:t>
            </a:r>
            <a:r>
              <a:rPr lang="ru-RU" dirty="0"/>
              <a:t> А.А.</a:t>
            </a:r>
          </a:p>
        </p:txBody>
      </p:sp>
    </p:spTree>
    <p:extLst>
      <p:ext uri="{BB962C8B-B14F-4D97-AF65-F5344CB8AC3E}">
        <p14:creationId xmlns:p14="http://schemas.microsoft.com/office/powerpoint/2010/main" val="819525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2F5CE8-D6EE-98CC-B811-E2AFF7ABA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</a:t>
            </a:r>
            <a:r>
              <a:rPr lang="ru-RU" sz="44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равила работы в группе:</a:t>
            </a:r>
            <a:b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B762EE-20DF-7B78-F0AF-5C6E2B13A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71389"/>
            <a:ext cx="8435280" cy="4525963"/>
          </a:xfrm>
        </p:spPr>
        <p:txBody>
          <a:bodyPr/>
          <a:lstStyle/>
          <a:p>
            <a:pPr lvl="0" algn="just">
              <a:buSzPts val="800"/>
              <a:buFont typeface="Wingdings" pitchFamily="2" charset="2"/>
              <a:buChar char="q"/>
              <a:tabLst>
                <a:tab pos="581025" algn="l"/>
              </a:tabLst>
            </a:pPr>
            <a:r>
              <a:rPr lang="ru-RU" sz="36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громко не разговаривать;</a:t>
            </a:r>
          </a:p>
          <a:p>
            <a:pPr lvl="0" algn="just">
              <a:buSzPts val="800"/>
              <a:buFont typeface="Wingdings" pitchFamily="2" charset="2"/>
              <a:buChar char="q"/>
              <a:tabLst>
                <a:tab pos="581025" algn="l"/>
              </a:tabLst>
            </a:pPr>
            <a:r>
              <a:rPr lang="ru-RU" sz="36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 говорить всем вместе;</a:t>
            </a:r>
          </a:p>
          <a:p>
            <a:pPr lvl="0" algn="just">
              <a:buSzPts val="800"/>
              <a:buFont typeface="Wingdings" pitchFamily="2" charset="2"/>
              <a:buChar char="q"/>
              <a:tabLst>
                <a:tab pos="581025" algn="l"/>
              </a:tabLst>
            </a:pPr>
            <a:r>
              <a:rPr lang="ru-RU" sz="36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 ответе внимательно слушать говорящего;</a:t>
            </a:r>
          </a:p>
          <a:p>
            <a:pPr lvl="0" algn="just">
              <a:buSzPts val="800"/>
              <a:buFont typeface="Wingdings" pitchFamily="2" charset="2"/>
              <a:buChar char="q"/>
              <a:tabLst>
                <a:tab pos="581025" algn="l"/>
              </a:tabLst>
            </a:pPr>
            <a:r>
              <a:rPr lang="ru-RU" sz="36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если в конце ответа вы возражаете или хотите дополнить, поднимите руку.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161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2F5CE8-D6EE-98CC-B811-E2AFF7ABA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Разделимся на города по рядам: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B762EE-20DF-7B78-F0AF-5C6E2B13A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2071389"/>
            <a:ext cx="8712968" cy="4525963"/>
          </a:xfrm>
        </p:spPr>
        <p:txBody>
          <a:bodyPr/>
          <a:lstStyle/>
          <a:p>
            <a:pPr indent="449580" algn="just"/>
            <a:r>
              <a:rPr lang="ru-RU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город – Киев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(Учебник с. 30-31 и дополнительная информация)</a:t>
            </a:r>
          </a:p>
          <a:p>
            <a:pPr indent="449580" algn="just"/>
            <a:r>
              <a:rPr lang="ru-RU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город – Новгород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(Учебник с. 31 – 33 и дополнительная информация)</a:t>
            </a:r>
          </a:p>
          <a:p>
            <a:pPr indent="449580" algn="just"/>
            <a:r>
              <a:rPr lang="ru-RU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город – Москва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indent="0" algn="just">
              <a:buNone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(Дополнительная информация)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913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2F5CE8-D6EE-98CC-B811-E2AFF7ABA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Сообщение о Древнем Киеве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261CE9C-624B-C931-F138-F17B8D7EF2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342" y="1268760"/>
            <a:ext cx="5999315" cy="464049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1089D4-99E3-7229-7EF2-CDC1F0C92819}"/>
              </a:ext>
            </a:extLst>
          </p:cNvPr>
          <p:cNvSpPr txBox="1"/>
          <p:nvPr/>
        </p:nvSpPr>
        <p:spPr>
          <a:xfrm>
            <a:off x="172041" y="5884775"/>
            <a:ext cx="89289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>
              <a:spcBef>
                <a:spcPts val="600"/>
              </a:spcBef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Киев 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стольный град Великих князей. Первые упоминания появляются в 860 году. Город был основан приблизительно в 6-7 веках.</a:t>
            </a:r>
            <a:endParaRPr lang="ru-RU" sz="1600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140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837DD0-CF4D-662A-4A60-D14A23078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1628800"/>
          </a:xfrm>
        </p:spPr>
        <p:txBody>
          <a:bodyPr>
            <a:normAutofit/>
          </a:bodyPr>
          <a:lstStyle/>
          <a:p>
            <a:pPr algn="just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легенде говорится, что в древние времена на этой земле жили поляне. Трое братьев– Кий, Щек и Хорив да сестра их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Лыбедь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заметили самое красивое место у реки Днепр и заложили на нем город. По имени старшего брата назвали его Киевом. </a:t>
            </a:r>
            <a:endParaRPr lang="ru-RU" sz="4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53FADBE-B783-2A81-6EFD-D4E47A17B5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44824"/>
            <a:ext cx="5091408" cy="460851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CBF11C-A55A-909A-8C59-3AD15CDBECDC}"/>
              </a:ext>
            </a:extLst>
          </p:cNvPr>
          <p:cNvSpPr txBox="1"/>
          <p:nvPr/>
        </p:nvSpPr>
        <p:spPr>
          <a:xfrm>
            <a:off x="5580112" y="1844824"/>
            <a:ext cx="331236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Хорошее место для поселения выбрали братья: все торговые пути и речные и сухопутные – через него проходили. Город был хорошо защищен. Попасть в город можно было только через Софийские ворота. В городе были построены церкви, каменные дворцы.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628729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837DD0-CF4D-662A-4A60-D14A23078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7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Позже Киевом стал управлять новгородский князь Олег. Он смог объединить вокруг себя большинство племен. Так возникло </a:t>
            </a:r>
            <a:r>
              <a:rPr lang="ru-RU" sz="27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Древнерусское государство</a:t>
            </a:r>
            <a:r>
              <a:rPr lang="ru-RU" sz="27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dirty="0">
                <a:effectLst/>
              </a:rPr>
              <a:t> 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200F858-CB9B-458A-4189-D61C682C36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172" y="1844824"/>
            <a:ext cx="3789656" cy="4525962"/>
          </a:xfrm>
        </p:spPr>
      </p:pic>
    </p:spTree>
    <p:extLst>
      <p:ext uri="{BB962C8B-B14F-4D97-AF65-F5344CB8AC3E}">
        <p14:creationId xmlns:p14="http://schemas.microsoft.com/office/powerpoint/2010/main" val="1796183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837DD0-CF4D-662A-4A60-D14A23078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332656"/>
            <a:ext cx="9144000" cy="1143000"/>
          </a:xfrm>
        </p:spPr>
        <p:txBody>
          <a:bodyPr>
            <a:noAutofit/>
          </a:bodyPr>
          <a:lstStyle/>
          <a:p>
            <a:pPr algn="l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 князе Владимире – Красном Солнышке самой первой была построена церковь Успения Пресвятой Богородицы, ее называют как Десятинная. Ее так назвали потому, что князь Владимир, повелел всем жителям отдавать на ее строительство и украшение десятую часть от своего дохода. Стены церкви покрыты фресками.</a:t>
            </a:r>
            <a:br>
              <a:rPr lang="ru-RU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6B2B76F-8623-8D5D-76BE-42659000AB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467" y="1726870"/>
            <a:ext cx="5451066" cy="4798474"/>
          </a:xfrm>
        </p:spPr>
      </p:pic>
    </p:spTree>
    <p:extLst>
      <p:ext uri="{BB962C8B-B14F-4D97-AF65-F5344CB8AC3E}">
        <p14:creationId xmlns:p14="http://schemas.microsoft.com/office/powerpoint/2010/main" val="2642376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837DD0-CF4D-662A-4A60-D14A23078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74638"/>
            <a:ext cx="8964488" cy="1143000"/>
          </a:xfrm>
        </p:spPr>
        <p:txBody>
          <a:bodyPr/>
          <a:lstStyle/>
          <a:p>
            <a:pPr algn="just"/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Так же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князь Владимир первым велел чеканить русские монеты. Так появились сребреники и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златники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dirty="0">
                <a:effectLst/>
              </a:rPr>
              <a:t> 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A2BA5EC-8681-7BE9-1BBA-39A3C6DAAD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448" y="1916832"/>
            <a:ext cx="6034616" cy="4525962"/>
          </a:xfrm>
        </p:spPr>
      </p:pic>
    </p:spTree>
    <p:extLst>
      <p:ext uri="{BB962C8B-B14F-4D97-AF65-F5344CB8AC3E}">
        <p14:creationId xmlns:p14="http://schemas.microsoft.com/office/powerpoint/2010/main" val="172536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837DD0-CF4D-662A-4A60-D14A23078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8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 расцвел город при князе Ярославе Мудром. При нем были построены Софийский собор и Золотые ворота. Главный храм города – Софийский собор (с 13 куполами), был построен греческими мастерами. Внутри храма великолепие фресок и мозаик. В соборе не только молились, но и торжественно вступали на престол, начиная править княжеством. Здесь была одна из первых библиотек на Руси.		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F548C3C-52DB-8199-EB57-AFA10C33C1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700808"/>
            <a:ext cx="5595997" cy="4790174"/>
          </a:xfrm>
        </p:spPr>
      </p:pic>
    </p:spTree>
    <p:extLst>
      <p:ext uri="{BB962C8B-B14F-4D97-AF65-F5344CB8AC3E}">
        <p14:creationId xmlns:p14="http://schemas.microsoft.com/office/powerpoint/2010/main" val="4287371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D68FFA-113F-934D-C4BB-C6E172FE2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548680"/>
            <a:ext cx="9036496" cy="1143000"/>
          </a:xfrm>
        </p:spPr>
        <p:txBody>
          <a:bodyPr>
            <a:normAutofit fontScale="90000"/>
          </a:bodyPr>
          <a:lstStyle/>
          <a:p>
            <a:pPr indent="450215" algn="just">
              <a:spcBef>
                <a:spcPts val="600"/>
              </a:spcBef>
            </a:pP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Золотые ворота 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это главные ворота Киева. Они покрыты золоченой медью и украшены резьбой. Такое богатство восхищало въезжающих гостей. Они считали Киев не хуже Византийского Константинополя.</a:t>
            </a:r>
            <a:br>
              <a:rPr lang="ru-RU" sz="22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22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Горожане называли Киев – «мать городов русских».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5A3258D-CEE1-361B-815D-43F002402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32" y="1976144"/>
            <a:ext cx="7542935" cy="4333176"/>
          </a:xfrm>
        </p:spPr>
      </p:pic>
    </p:spTree>
    <p:extLst>
      <p:ext uri="{BB962C8B-B14F-4D97-AF65-F5344CB8AC3E}">
        <p14:creationId xmlns:p14="http://schemas.microsoft.com/office/powerpoint/2010/main" val="1035290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D68FFA-113F-934D-C4BB-C6E172FE2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u="sng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Давайте проверим, все ли ребята запомнили:</a:t>
            </a:r>
            <a:r>
              <a:rPr lang="ru-RU" sz="66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66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1337D1-DABB-D8A0-B5BC-3616058B7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356" y="2057399"/>
            <a:ext cx="8507288" cy="4525963"/>
          </a:xfrm>
        </p:spPr>
        <p:txBody>
          <a:bodyPr/>
          <a:lstStyle/>
          <a:p>
            <a:pPr indent="450215">
              <a:spcBef>
                <a:spcPts val="600"/>
              </a:spcBef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берегах какой реки стоит Киев? </a:t>
            </a:r>
          </a:p>
          <a:p>
            <a:pPr indent="450215">
              <a:spcBef>
                <a:spcPts val="600"/>
              </a:spcBef>
            </a:pP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0215">
              <a:spcBef>
                <a:spcPts val="600"/>
              </a:spcBef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честь кого назвали город Киев? </a:t>
            </a:r>
          </a:p>
          <a:p>
            <a:pPr indent="450215">
              <a:spcBef>
                <a:spcPts val="600"/>
              </a:spcBef>
            </a:pPr>
            <a:endParaRPr lang="ru-RU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0215">
              <a:spcBef>
                <a:spcPts val="600"/>
              </a:spcBef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Почему главные ворота Киева названы Золотыми?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24ED0D-6B8B-F8D4-8004-37B8553A4A9F}"/>
              </a:ext>
            </a:extLst>
          </p:cNvPr>
          <p:cNvSpPr txBox="1"/>
          <p:nvPr/>
        </p:nvSpPr>
        <p:spPr>
          <a:xfrm>
            <a:off x="498483" y="2582226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>
              <a:spcBef>
                <a:spcPts val="600"/>
              </a:spcBef>
            </a:pPr>
            <a:r>
              <a:rPr lang="ru-RU" sz="32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(Река Днепр)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565393-EF03-0AF7-9A6E-A4189B995B2D}"/>
              </a:ext>
            </a:extLst>
          </p:cNvPr>
          <p:cNvSpPr txBox="1"/>
          <p:nvPr/>
        </p:nvSpPr>
        <p:spPr>
          <a:xfrm>
            <a:off x="952070" y="3722462"/>
            <a:ext cx="76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spcBef>
                <a:spcPts val="600"/>
              </a:spcBef>
              <a:buNone/>
            </a:pPr>
            <a:r>
              <a:rPr lang="ru-RU" sz="32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(В честь старшего брата Кия)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FB7F6E-56AE-D059-DE9F-AA8C0A6BD08C}"/>
              </a:ext>
            </a:extLst>
          </p:cNvPr>
          <p:cNvSpPr txBox="1"/>
          <p:nvPr/>
        </p:nvSpPr>
        <p:spPr>
          <a:xfrm>
            <a:off x="818793" y="5228626"/>
            <a:ext cx="80227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spcBef>
                <a:spcPts val="600"/>
              </a:spcBef>
              <a:buNone/>
            </a:pPr>
            <a:r>
              <a:rPr lang="ru-RU" sz="32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(Эти ворота были покрыты золоченой медью)</a:t>
            </a:r>
          </a:p>
        </p:txBody>
      </p:sp>
    </p:spTree>
    <p:extLst>
      <p:ext uri="{BB962C8B-B14F-4D97-AF65-F5344CB8AC3E}">
        <p14:creationId xmlns:p14="http://schemas.microsoft.com/office/powerpoint/2010/main" val="337664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770AE61-9D73-C76A-7DCD-1BC42A70DD9A}"/>
              </a:ext>
            </a:extLst>
          </p:cNvPr>
          <p:cNvSpPr/>
          <p:nvPr/>
        </p:nvSpPr>
        <p:spPr>
          <a:xfrm>
            <a:off x="-828600" y="2348880"/>
            <a:ext cx="9870713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449580" indent="449580" algn="ctr"/>
            <a:r>
              <a:rPr lang="ru-RU" sz="54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Прозвенел и смолк звонок, начинается урок.</a:t>
            </a:r>
          </a:p>
          <a:p>
            <a:pPr marL="453390" indent="445770" algn="ctr"/>
            <a:r>
              <a:rPr lang="ru-RU" sz="54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Мы за парты тихо сели</a:t>
            </a:r>
          </a:p>
          <a:p>
            <a:pPr marL="453390" indent="445770" algn="ctr"/>
            <a:r>
              <a:rPr lang="ru-RU" sz="54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на доску посмотрели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62403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D68FFA-113F-934D-C4BB-C6E172FE2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u="sng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Физкультминутка – упражнения для глаз </a:t>
            </a:r>
            <a:endParaRPr lang="ru-RU" sz="6000" u="sng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1337D1-DABB-D8A0-B5BC-3616058B7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71389"/>
            <a:ext cx="8964488" cy="4525963"/>
          </a:xfrm>
        </p:spPr>
        <p:txBody>
          <a:bodyPr/>
          <a:lstStyle/>
          <a:p>
            <a:pPr indent="0" algn="just">
              <a:spcBef>
                <a:spcPts val="600"/>
              </a:spcBef>
              <a:buNone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Откинувшись на спинку сиденья, закройте глаза. Сделайте глубокий вдох и выдох. </a:t>
            </a:r>
          </a:p>
          <a:p>
            <a:pPr indent="0" algn="just">
              <a:spcBef>
                <a:spcPts val="600"/>
              </a:spcBef>
              <a:buNone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Откройте глаза, посмотрите налево, вперед, направо. </a:t>
            </a:r>
          </a:p>
          <a:p>
            <a:pPr indent="0" algn="just">
              <a:spcBef>
                <a:spcPts val="600"/>
              </a:spcBef>
              <a:buNone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Закройте глаза, откройте. Посмотрите вниз, вперед, вверх.</a:t>
            </a:r>
          </a:p>
          <a:p>
            <a:pPr indent="0" algn="just">
              <a:spcBef>
                <a:spcPts val="600"/>
              </a:spcBef>
              <a:buNone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Поднимите глаза вверх, поднимите руки вверх - потянитесь. Разведите руки в стороны, поведите их влево - вправо, стараясь не задеть соседа.</a:t>
            </a:r>
          </a:p>
          <a:p>
            <a:pPr indent="0" algn="just">
              <a:spcBef>
                <a:spcPts val="600"/>
              </a:spcBef>
              <a:buNone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Опустите руки вниз, расслабьте кисти рук. Улыбнитесь и снова за парту правильно садитесь.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7082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D68FFA-113F-934D-C4BB-C6E172FE2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Сообщение о Древнем Новгороде.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06CBD7E-86D0-32E9-7025-337C76EB0A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84" y="1844824"/>
            <a:ext cx="7193831" cy="4525962"/>
          </a:xfrm>
        </p:spPr>
      </p:pic>
    </p:spTree>
    <p:extLst>
      <p:ext uri="{BB962C8B-B14F-4D97-AF65-F5344CB8AC3E}">
        <p14:creationId xmlns:p14="http://schemas.microsoft.com/office/powerpoint/2010/main" val="11178347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D68FFA-113F-934D-C4BB-C6E172FE2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52" y="548680"/>
            <a:ext cx="9036496" cy="1143000"/>
          </a:xfrm>
        </p:spPr>
        <p:txBody>
          <a:bodyPr>
            <a:noAutofit/>
          </a:bodyPr>
          <a:lstStyle/>
          <a:p>
            <a:pPr algn="just"/>
            <a:r>
              <a:rPr lang="ru-RU" sz="18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Один из крупнейших и богатых городов того времени – это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Новгород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Первое упоминание о городе появилось в 859 году. Сначала он стоял на берегу Ильмень-озера. Потом жители облюбовали новое место у берегов реки Волхов. Так и возник город, который стали называть Новым Новгородом.</a:t>
            </a:r>
            <a:br>
              <a:rPr lang="ru-RU" sz="18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3AD15BF-B28D-7C58-2ED8-74D2FE768C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35" y="1815635"/>
            <a:ext cx="6794530" cy="4525962"/>
          </a:xfrm>
        </p:spPr>
      </p:pic>
    </p:spTree>
    <p:extLst>
      <p:ext uri="{BB962C8B-B14F-4D97-AF65-F5344CB8AC3E}">
        <p14:creationId xmlns:p14="http://schemas.microsoft.com/office/powerpoint/2010/main" val="868065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D68FFA-113F-934D-C4BB-C6E172FE2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1143000"/>
          </a:xfrm>
        </p:spPr>
        <p:txBody>
          <a:bodyPr>
            <a:noAutofit/>
          </a:bodyPr>
          <a:lstStyle/>
          <a:p>
            <a:pPr algn="just"/>
            <a:r>
              <a:rPr lang="ru-RU" sz="16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Добраться к городу можно было только водным путем. Весь город был, как бы разделен речкой Волхов на две стороны: софийская сторона и торговая сторона. На софийской стороне были расположены монастыри: Никольский, Зверин, Духов и Кремль. А на торговой стороне располагались торговая площадь и Павлов монастырь. На торговой площади торговали разные мастера-ремесленники, которые славились своими знатными изделиями.</a:t>
            </a:r>
            <a:r>
              <a: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3600" dirty="0">
                <a:effectLst/>
              </a:rPr>
              <a:t> </a:t>
            </a:r>
            <a:endParaRPr lang="ru-RU" sz="36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9B8B7B4-3424-4C98-E0EC-41BE14A231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98" y="1778595"/>
            <a:ext cx="7320804" cy="4818757"/>
          </a:xfrm>
        </p:spPr>
      </p:pic>
    </p:spTree>
    <p:extLst>
      <p:ext uri="{BB962C8B-B14F-4D97-AF65-F5344CB8AC3E}">
        <p14:creationId xmlns:p14="http://schemas.microsoft.com/office/powerpoint/2010/main" val="6371879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D68FFA-113F-934D-C4BB-C6E172FE2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74638"/>
            <a:ext cx="8964488" cy="1143000"/>
          </a:xfrm>
        </p:spPr>
        <p:txBody>
          <a:bodyPr>
            <a:noAutofit/>
          </a:bodyPr>
          <a:lstStyle/>
          <a:p>
            <a:pPr algn="just"/>
            <a:r>
              <a:rPr lang="ru-RU" sz="16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Новгородом управлял посадник. Главную роль играло вече. Вече – это собрание богатых жителей, которое решало важные вопросы. Это была Новгородская республика. Она управлялась по-особенному. На вече выбирали посадника. Посадник, вместе с князем судил, собирал налоги и принимал решения о войне и мире, распоряжался городской казной.</a:t>
            </a:r>
            <a:r>
              <a:rPr lang="ru-RU" sz="40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247D958-452E-EF29-73F5-22FC0CB414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989" y="1108475"/>
            <a:ext cx="4004022" cy="5474887"/>
          </a:xfrm>
        </p:spPr>
      </p:pic>
    </p:spTree>
    <p:extLst>
      <p:ext uri="{BB962C8B-B14F-4D97-AF65-F5344CB8AC3E}">
        <p14:creationId xmlns:p14="http://schemas.microsoft.com/office/powerpoint/2010/main" val="29245543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D68FFA-113F-934D-C4BB-C6E172FE2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Посреди Вечевой площади Новгорода стоял колокол. Купили его в далеком Риме. Когда нужно было собрать народ, били в этот колокол, и люди, услышав громкий, особенный звон, спешили на площадь. </a:t>
            </a:r>
            <a:endParaRPr lang="ru-RU" sz="5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B61C0C6-CF8C-3C6C-CD42-4902925BC4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706" y="1844824"/>
            <a:ext cx="6054588" cy="4591396"/>
          </a:xfrm>
        </p:spPr>
      </p:pic>
    </p:spTree>
    <p:extLst>
      <p:ext uri="{BB962C8B-B14F-4D97-AF65-F5344CB8AC3E}">
        <p14:creationId xmlns:p14="http://schemas.microsoft.com/office/powerpoint/2010/main" val="18344893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D68FFA-113F-934D-C4BB-C6E172FE2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На левом берегу возвышался Новгородский Кремль. Здесь совершались важные события в жизни Новгорода.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dirty="0">
                <a:effectLst/>
              </a:rPr>
              <a:t> 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6833EDB-813D-734A-89F8-7C35293F0E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7" y="1844824"/>
            <a:ext cx="8175525" cy="4580424"/>
          </a:xfrm>
        </p:spPr>
      </p:pic>
    </p:spTree>
    <p:extLst>
      <p:ext uri="{BB962C8B-B14F-4D97-AF65-F5344CB8AC3E}">
        <p14:creationId xmlns:p14="http://schemas.microsoft.com/office/powerpoint/2010/main" val="38012923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D68FFA-113F-934D-C4BB-C6E172FE2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2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Рядом с Новгородским Кремлем стоял Собор с золотыми куполами. Его назвали, как и в Киеве, в честь святой Софии. Собор построен в середине 11века. Это главный храм, символ Новгорода.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dirty="0">
                <a:effectLst/>
              </a:rPr>
              <a:t> 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F4AF95D-8A02-E537-7151-7F4341D781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30" y="1556792"/>
            <a:ext cx="6905740" cy="5179305"/>
          </a:xfrm>
        </p:spPr>
      </p:pic>
    </p:spTree>
    <p:extLst>
      <p:ext uri="{BB962C8B-B14F-4D97-AF65-F5344CB8AC3E}">
        <p14:creationId xmlns:p14="http://schemas.microsoft.com/office/powerpoint/2010/main" val="10001867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D68FFA-113F-934D-C4BB-C6E172FE2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ru-RU" sz="32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В народе город называли – 	«господин великий Новгород».</a:t>
            </a:r>
            <a:br>
              <a:rPr lang="ru-RU" sz="32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1337D1-DABB-D8A0-B5BC-3616058B7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55365"/>
            <a:ext cx="8856984" cy="4525963"/>
          </a:xfrm>
        </p:spPr>
        <p:txBody>
          <a:bodyPr/>
          <a:lstStyle/>
          <a:p>
            <a:pPr indent="0" algn="just">
              <a:spcBef>
                <a:spcPts val="600"/>
              </a:spcBef>
              <a:buNone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Горожане свой город называли второй столицей Руси. Ведь здесь хорошо шла торговля с иноземными странами. Деньгами были пушнина, сребреники и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златники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Появились гривны. Это были простые рубленые куски серебра.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B5C3C9-AA9E-AB38-F9CA-08026BFE9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117304"/>
            <a:ext cx="4352032" cy="326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3153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2B09B9-D1A8-9433-6D4B-D763CCBD2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Проверим полученные знания: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7E659D-E355-18CB-1A85-F7C334C13E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449580" algn="just">
              <a:spcBef>
                <a:spcPts val="600"/>
              </a:spcBef>
            </a:pPr>
            <a:r>
              <a:rPr lang="ru-RU" sz="36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-На какой реке стоит Новгород?</a:t>
            </a:r>
          </a:p>
          <a:p>
            <a:pPr indent="449580" algn="just">
              <a:spcBef>
                <a:spcPts val="600"/>
              </a:spcBef>
            </a:pPr>
            <a:endParaRPr lang="ru-RU" sz="3600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49580" algn="just">
              <a:spcBef>
                <a:spcPts val="600"/>
              </a:spcBef>
            </a:pPr>
            <a:r>
              <a:rPr lang="ru-RU" sz="36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-Кто правил городом? </a:t>
            </a:r>
          </a:p>
          <a:p>
            <a:pPr indent="449580" algn="just">
              <a:spcBef>
                <a:spcPts val="600"/>
              </a:spcBef>
            </a:pPr>
            <a:endParaRPr lang="ru-RU" sz="36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49580" algn="just">
              <a:spcBef>
                <a:spcPts val="600"/>
              </a:spcBef>
            </a:pPr>
            <a:endParaRPr lang="ru-RU" sz="3600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49580" algn="just">
              <a:spcBef>
                <a:spcPts val="600"/>
              </a:spcBef>
            </a:pPr>
            <a:r>
              <a:rPr lang="ru-RU" sz="36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ru-RU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Главный храм города Новгород?</a:t>
            </a:r>
            <a:r>
              <a:rPr lang="ru-RU" sz="36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654771-3700-3CE3-2FD3-77D66F39B1DD}"/>
              </a:ext>
            </a:extLst>
          </p:cNvPr>
          <p:cNvSpPr txBox="1"/>
          <p:nvPr/>
        </p:nvSpPr>
        <p:spPr>
          <a:xfrm>
            <a:off x="755576" y="2636912"/>
            <a:ext cx="8022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>
              <a:spcBef>
                <a:spcPts val="600"/>
              </a:spcBef>
              <a:buNone/>
            </a:pPr>
            <a:r>
              <a:rPr lang="ru-RU" sz="32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(на реке Волхов)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47253F-76F9-DD23-E38F-DF796B32CF24}"/>
              </a:ext>
            </a:extLst>
          </p:cNvPr>
          <p:cNvSpPr txBox="1"/>
          <p:nvPr/>
        </p:nvSpPr>
        <p:spPr>
          <a:xfrm>
            <a:off x="251520" y="3856186"/>
            <a:ext cx="85268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spcBef>
                <a:spcPts val="600"/>
              </a:spcBef>
            </a:pPr>
            <a:r>
              <a:rPr lang="ru-RU" sz="32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(Городом управлял посадник, принимали участие князь и вече)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9703F5-D39A-D6EE-C5D4-7DB642EF7721}"/>
              </a:ext>
            </a:extLst>
          </p:cNvPr>
          <p:cNvSpPr txBox="1"/>
          <p:nvPr/>
        </p:nvSpPr>
        <p:spPr>
          <a:xfrm>
            <a:off x="251520" y="5757684"/>
            <a:ext cx="8022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spcBef>
                <a:spcPts val="600"/>
              </a:spcBef>
            </a:pPr>
            <a:r>
              <a:rPr lang="ru-RU" sz="32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(Софийский собор)</a:t>
            </a:r>
          </a:p>
        </p:txBody>
      </p:sp>
    </p:spTree>
    <p:extLst>
      <p:ext uri="{BB962C8B-B14F-4D97-AF65-F5344CB8AC3E}">
        <p14:creationId xmlns:p14="http://schemas.microsoft.com/office/powerpoint/2010/main" val="135206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55B3D3-492B-DC45-4B43-5BA0399EB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Чтобы определить тему урока, разгадаем кроссворд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5C5D413-2921-715E-6A97-5AD89BDA95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85" y="1916832"/>
            <a:ext cx="7019230" cy="439321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69AAA0-DBBD-ABB5-AF67-E354672546FA}"/>
              </a:ext>
            </a:extLst>
          </p:cNvPr>
          <p:cNvSpPr txBox="1"/>
          <p:nvPr/>
        </p:nvSpPr>
        <p:spPr>
          <a:xfrm>
            <a:off x="4067944" y="2636912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Г     </a:t>
            </a:r>
            <a:r>
              <a:rPr lang="ru-RU" sz="2400" b="1" dirty="0"/>
              <a:t>Л     И     Н     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E3BB6A-62CA-F1AB-651D-A4C6A6631597}"/>
              </a:ext>
            </a:extLst>
          </p:cNvPr>
          <p:cNvSpPr txBox="1"/>
          <p:nvPr/>
        </p:nvSpPr>
        <p:spPr>
          <a:xfrm>
            <a:off x="3995936" y="3173505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О     </a:t>
            </a:r>
            <a:r>
              <a:rPr lang="ru-RU" sz="2400" b="1" dirty="0"/>
              <a:t>Л     Е      Г 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DA4284-86E5-8F12-DA4E-272EFD5B37DE}"/>
              </a:ext>
            </a:extLst>
          </p:cNvPr>
          <p:cNvSpPr txBox="1"/>
          <p:nvPr/>
        </p:nvSpPr>
        <p:spPr>
          <a:xfrm>
            <a:off x="2195736" y="3697361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Г Л А В О Й      </a:t>
            </a:r>
            <a:r>
              <a:rPr lang="ru-RU" sz="2400" b="1" dirty="0">
                <a:solidFill>
                  <a:srgbClr val="FF0000"/>
                </a:solidFill>
              </a:rPr>
              <a:t>Р     </a:t>
            </a:r>
            <a:r>
              <a:rPr lang="ru-RU" sz="2400" b="1" dirty="0"/>
              <a:t>У     С      И 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7C2C0D-A024-ADD7-B0D3-6DD95058DAAD}"/>
              </a:ext>
            </a:extLst>
          </p:cNvPr>
          <p:cNvSpPr txBox="1"/>
          <p:nvPr/>
        </p:nvSpPr>
        <p:spPr>
          <a:xfrm>
            <a:off x="3491880" y="4273675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Б</a:t>
            </a:r>
            <a:r>
              <a:rPr lang="ru-RU" sz="2400" b="1" dirty="0">
                <a:solidFill>
                  <a:srgbClr val="FF0000"/>
                </a:solidFill>
              </a:rPr>
              <a:t>     О</a:t>
            </a:r>
            <a:r>
              <a:rPr lang="ru-RU" sz="2400" b="1" dirty="0"/>
              <a:t>     Г      А     Т     Ы     Р      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D27AD4-7935-B93A-4B60-3CE9B5DEC40C}"/>
              </a:ext>
            </a:extLst>
          </p:cNvPr>
          <p:cNvSpPr txBox="1"/>
          <p:nvPr/>
        </p:nvSpPr>
        <p:spPr>
          <a:xfrm>
            <a:off x="1259632" y="4810268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/>
              <a:t>З     Е     М     Л      Е     </a:t>
            </a:r>
            <a:r>
              <a:rPr lang="ru-RU" sz="2400" b="1" dirty="0">
                <a:solidFill>
                  <a:srgbClr val="FF0000"/>
                </a:solidFill>
              </a:rPr>
              <a:t>Д</a:t>
            </a:r>
            <a:r>
              <a:rPr lang="ru-RU" sz="2400" b="1" dirty="0"/>
              <a:t>     Е      Л     И     Е     М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A26CAF-18B5-248A-DC6E-57A21B3AC501}"/>
              </a:ext>
            </a:extLst>
          </p:cNvPr>
          <p:cNvSpPr txBox="1"/>
          <p:nvPr/>
        </p:nvSpPr>
        <p:spPr>
          <a:xfrm>
            <a:off x="2915816" y="5386582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В     Л      </a:t>
            </a:r>
            <a:r>
              <a:rPr lang="ru-RU" sz="2400" b="1" dirty="0">
                <a:solidFill>
                  <a:srgbClr val="FF0000"/>
                </a:solidFill>
              </a:rPr>
              <a:t>А</a:t>
            </a:r>
            <a:r>
              <a:rPr lang="ru-RU" sz="2400" b="1" dirty="0"/>
              <a:t>     Д     И    М     И      Р</a:t>
            </a:r>
          </a:p>
        </p:txBody>
      </p:sp>
    </p:spTree>
    <p:extLst>
      <p:ext uri="{BB962C8B-B14F-4D97-AF65-F5344CB8AC3E}">
        <p14:creationId xmlns:p14="http://schemas.microsoft.com/office/powerpoint/2010/main" val="251874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2B09B9-D1A8-9433-6D4B-D763CCBD2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Сообщение о Древней Москве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49A9ABD-3A4F-6E84-435B-424B8690AD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844824"/>
            <a:ext cx="6034616" cy="4525962"/>
          </a:xfrm>
        </p:spPr>
      </p:pic>
    </p:spTree>
    <p:extLst>
      <p:ext uri="{BB962C8B-B14F-4D97-AF65-F5344CB8AC3E}">
        <p14:creationId xmlns:p14="http://schemas.microsoft.com/office/powerpoint/2010/main" val="19749395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2B09B9-D1A8-9433-6D4B-D763CCBD2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Город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Москва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был основан князем Юрием Долгоруким в 1147 году. Город занимал малые земли, был хорошо укреплен, хорошо была развита торговля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C27E4E8-6FFC-AA8D-D6AB-380F7BB0CD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22" y="1844824"/>
            <a:ext cx="5971755" cy="4525962"/>
          </a:xfrm>
        </p:spPr>
      </p:pic>
    </p:spTree>
    <p:extLst>
      <p:ext uri="{BB962C8B-B14F-4D97-AF65-F5344CB8AC3E}">
        <p14:creationId xmlns:p14="http://schemas.microsoft.com/office/powerpoint/2010/main" val="24026837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2B09B9-D1A8-9433-6D4B-D763CCBD2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7E659D-E355-18CB-1A85-F7C334C13E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36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Перед своей смертью князь Ярослав Мудрый разделил русскую землю между своими сыновьями и внуками. В 1054 году князь умирает. Самым сильным среди княжеств было Владимиро-Суздальское, где правит князь Юрий, внук Ярослава Мудрого. Он стремился укреплять и расширять свои земли, за что получил прозвище Долгорукий.	</a:t>
            </a:r>
            <a:r>
              <a:rPr lang="ru-RU" sz="54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5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722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2B09B9-D1A8-9433-6D4B-D763CCBD2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u="sng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 его именем связана одна легенда…</a:t>
            </a:r>
            <a:endParaRPr lang="ru-RU" sz="6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7E659D-E355-18CB-1A85-F7C334C13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00809"/>
            <a:ext cx="8892480" cy="4896544"/>
          </a:xfrm>
        </p:spPr>
        <p:txBody>
          <a:bodyPr>
            <a:normAutofit fontScale="92500" lnSpcReduction="10000"/>
          </a:bodyPr>
          <a:lstStyle/>
          <a:p>
            <a:pPr indent="449580" algn="just">
              <a:spcBef>
                <a:spcPts val="600"/>
              </a:spcBef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«Ехал как-то Долгорукий со своей дружиною по лесу дремучему. Тихо было в лесу. Только ветки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похрустывали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под копытами конскими, да птица редкая с криком громким с дерева слетала. Туман белый стелился средь кустарника густого. И вдруг увидел князь Юрий средь тумана зверя о трех головах, огромного и лохматого. Взмахнул князь мечом булатным, и чудовища не стало….</a:t>
            </a:r>
          </a:p>
          <a:p>
            <a:pPr indent="449580" algn="just">
              <a:spcBef>
                <a:spcPts val="600"/>
              </a:spcBef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Старец один разъяснил князю видение так: «Явление зверя диковинного – знамение тебе, великий князь. Говорит о том, что суждено тебе на этом месте воздвигнуть новый град»…..</a:t>
            </a:r>
          </a:p>
          <a:p>
            <a:pPr indent="449580" algn="just">
              <a:spcBef>
                <a:spcPts val="600"/>
              </a:spcBef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Выехал князь на пригорок, и взору его предстало село Красное боярина Степана Кучки.</a:t>
            </a:r>
          </a:p>
          <a:p>
            <a:pPr indent="449580" algn="just">
              <a:spcBef>
                <a:spcPts val="600"/>
              </a:spcBef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«Эй, боярин! – грозно прикрикнул Долгорукий. – Земля сия отныне под град новый отведена!»</a:t>
            </a:r>
          </a:p>
          <a:p>
            <a:pPr indent="0" algn="just">
              <a:spcBef>
                <a:spcPts val="600"/>
              </a:spcBef>
              <a:buNone/>
            </a:pPr>
            <a:endPara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5855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2B09B9-D1A8-9433-6D4B-D763CCBD2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1301006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Так по приказу князя место на зеленом мысе, при слиянии двух рек Москвы и Неглинки стало называться Москвой. Это был простой, хорошо укрепленный город. В городе не жили постоянно князья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те времена многие горожане называли свой город не Москвою, а по старинке –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Кучковом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или Московия.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97B641E-CF22-2C9E-673C-3BF3E2F276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503" y="1844824"/>
            <a:ext cx="6076993" cy="4525962"/>
          </a:xfrm>
        </p:spPr>
      </p:pic>
    </p:spTree>
    <p:extLst>
      <p:ext uri="{BB962C8B-B14F-4D97-AF65-F5344CB8AC3E}">
        <p14:creationId xmlns:p14="http://schemas.microsoft.com/office/powerpoint/2010/main" val="16386191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2B09B9-D1A8-9433-6D4B-D763CCBD2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1156 году была построена деревянная крепостная стена –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Московский Кремль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А в 1331 году Юрий долгорукий построил деревянную крепость, названную Кремлем. </a:t>
            </a:r>
            <a:endParaRPr lang="ru-RU" sz="5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B20AC80-7C51-325D-71D1-801CFF61DF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844824"/>
            <a:ext cx="6034616" cy="4525962"/>
          </a:xfrm>
        </p:spPr>
      </p:pic>
    </p:spTree>
    <p:extLst>
      <p:ext uri="{BB962C8B-B14F-4D97-AF65-F5344CB8AC3E}">
        <p14:creationId xmlns:p14="http://schemas.microsoft.com/office/powerpoint/2010/main" val="25903895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2B09B9-D1A8-9433-6D4B-D763CCBD2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Проверим полученные знания: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7E659D-E355-18CB-1A85-F7C334C13E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449580" algn="just">
              <a:spcBef>
                <a:spcPts val="600"/>
              </a:spcBef>
            </a:pPr>
            <a:r>
              <a:rPr lang="ru-RU" sz="36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-Кто основал город Москва?</a:t>
            </a:r>
          </a:p>
          <a:p>
            <a:pPr indent="449580" algn="just">
              <a:spcBef>
                <a:spcPts val="600"/>
              </a:spcBef>
            </a:pPr>
            <a:endParaRPr lang="ru-RU" sz="3600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49580" algn="just">
              <a:spcBef>
                <a:spcPts val="600"/>
              </a:spcBef>
            </a:pPr>
            <a:r>
              <a:rPr lang="ru-RU" sz="36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-Возле каких рек построили город? 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49580" algn="just">
              <a:spcBef>
                <a:spcPts val="600"/>
              </a:spcBef>
            </a:pPr>
            <a:endParaRPr lang="ru-RU" sz="3600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49580" algn="just">
              <a:spcBef>
                <a:spcPts val="600"/>
              </a:spcBef>
            </a:pPr>
            <a:r>
              <a:rPr lang="ru-RU" sz="36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-Как в народе называли город? 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654771-3700-3CE3-2FD3-77D66F39B1DD}"/>
              </a:ext>
            </a:extLst>
          </p:cNvPr>
          <p:cNvSpPr txBox="1"/>
          <p:nvPr/>
        </p:nvSpPr>
        <p:spPr>
          <a:xfrm>
            <a:off x="755576" y="2636912"/>
            <a:ext cx="8022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>
              <a:spcBef>
                <a:spcPts val="600"/>
              </a:spcBef>
              <a:buNone/>
            </a:pPr>
            <a:r>
              <a:rPr lang="ru-RU" sz="32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(Князь Юрий Долгорукий)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47253F-76F9-DD23-E38F-DF796B32CF24}"/>
              </a:ext>
            </a:extLst>
          </p:cNvPr>
          <p:cNvSpPr txBox="1"/>
          <p:nvPr/>
        </p:nvSpPr>
        <p:spPr>
          <a:xfrm>
            <a:off x="251520" y="4440961"/>
            <a:ext cx="8526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spcBef>
                <a:spcPts val="600"/>
              </a:spcBef>
            </a:pPr>
            <a:r>
              <a:rPr lang="ru-RU" sz="32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(Возле слияния рек Москвы и Неглинки)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9703F5-D39A-D6EE-C5D4-7DB642EF7721}"/>
              </a:ext>
            </a:extLst>
          </p:cNvPr>
          <p:cNvSpPr txBox="1"/>
          <p:nvPr/>
        </p:nvSpPr>
        <p:spPr>
          <a:xfrm>
            <a:off x="251520" y="5593895"/>
            <a:ext cx="8022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spcBef>
                <a:spcPts val="600"/>
              </a:spcBef>
            </a:pPr>
            <a:r>
              <a:rPr lang="ru-RU" sz="32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(Московия, </a:t>
            </a:r>
            <a:r>
              <a:rPr lang="ru-RU" sz="32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Кучковом</a:t>
            </a:r>
            <a:r>
              <a:rPr lang="ru-RU" sz="32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7765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2B09B9-D1A8-9433-6D4B-D763CCBD2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Поиграем?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7E659D-E355-18CB-1A85-F7C334C13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71389"/>
            <a:ext cx="8435280" cy="4525963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Как произошло слово “город”?</a:t>
            </a:r>
          </a:p>
          <a:p>
            <a:pPr marL="0" indent="0">
              <a:buNone/>
            </a:pPr>
            <a:r>
              <a:rPr lang="ru-RU" sz="36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Докажи, выбрав из списка однокоренные слова к данному слову: </a:t>
            </a:r>
            <a:r>
              <a:rPr lang="ru-RU" sz="3600" b="1" i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горка, огораживать, гореть, ограда, горевать, ограждение, горький.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86006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6DFB81-EEAE-9E64-BB02-3DD5B1E15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Даты основания городов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42AD40-C40F-91C6-BC37-E742D9E91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2071389"/>
            <a:ext cx="8784976" cy="4525963"/>
          </a:xfrm>
        </p:spPr>
        <p:txBody>
          <a:bodyPr/>
          <a:lstStyle/>
          <a:p>
            <a:pPr indent="0" algn="just">
              <a:buNone/>
            </a:pPr>
            <a:r>
              <a:rPr lang="ru-RU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Москва		Киев		Новгород</a:t>
            </a:r>
          </a:p>
          <a:p>
            <a:pPr indent="0" algn="just">
              <a:buNone/>
            </a:pPr>
            <a:endParaRPr lang="ru-RU" sz="3600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0" algn="ctr">
              <a:buNone/>
            </a:pPr>
            <a:r>
              <a:rPr lang="ru-RU" sz="36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860г.	 1147г.	 988г.	859г.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5717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6DFB81-EEAE-9E64-BB02-3DD5B1E15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Памятники архитектуры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42AD40-C40F-91C6-BC37-E742D9E91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36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Киев</a:t>
            </a:r>
            <a:r>
              <a:rPr lang="ru-RU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</a:t>
            </a:r>
            <a:r>
              <a:rPr lang="ru-RU" sz="36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Новгород		Москва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9EBB74-548E-2CE3-A846-54F384A9E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7" y="4423122"/>
            <a:ext cx="2848668" cy="21602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AC6C8C-CB2E-94BB-95EC-1D850E5D2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5" y="4558350"/>
            <a:ext cx="3581400" cy="20574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5B4EF4-6218-75F2-1E10-38AF5A6FFF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715915"/>
            <a:ext cx="3655078" cy="243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22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A75C10-7C45-D488-0A33-A9117658D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 названия городов, о которых пойдет речь, вы узнаете, собрав буквы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правильном порядке.</a:t>
            </a:r>
            <a:r>
              <a:rPr lang="ru-RU" sz="60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6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52E1501-8543-7755-F171-8B692A7D6A09}"/>
              </a:ext>
            </a:extLst>
          </p:cNvPr>
          <p:cNvSpPr/>
          <p:nvPr/>
        </p:nvSpPr>
        <p:spPr>
          <a:xfrm>
            <a:off x="2503933" y="2420888"/>
            <a:ext cx="4136133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72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евКи</a:t>
            </a:r>
            <a:endParaRPr lang="ru-RU" sz="7200" b="1" dirty="0">
              <a:ln/>
              <a:solidFill>
                <a:schemeClr val="accent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72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вгоНород</a:t>
            </a:r>
            <a:endParaRPr lang="ru-RU" sz="7200" b="1" dirty="0">
              <a:ln/>
              <a:solidFill>
                <a:schemeClr val="accent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7200" b="1" cap="none" spc="0" dirty="0" err="1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авксМо</a:t>
            </a:r>
            <a:r>
              <a:rPr lang="ru-RU" sz="7200" b="1" cap="none" spc="0" dirty="0">
                <a:ln/>
                <a:solidFill>
                  <a:schemeClr val="accent3"/>
                </a:solidFill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31509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6DFB81-EEAE-9E64-BB02-3DD5B1E15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Подведение итогов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42AD40-C40F-91C6-BC37-E742D9E91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2071389"/>
            <a:ext cx="8856984" cy="4525963"/>
          </a:xfrm>
        </p:spPr>
        <p:txBody>
          <a:bodyPr/>
          <a:lstStyle/>
          <a:p>
            <a:pPr>
              <a:buFontTx/>
              <a:buChar char="-"/>
            </a:pPr>
            <a:r>
              <a:rPr lang="ru-RU" sz="40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Назовите города Древней Руси.</a:t>
            </a:r>
          </a:p>
          <a:p>
            <a:pPr>
              <a:buFontTx/>
              <a:buChar char="-"/>
            </a:pPr>
            <a:r>
              <a:rPr lang="ru-RU" sz="40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Назовите даты основания городов. </a:t>
            </a:r>
          </a:p>
          <a:p>
            <a:pPr>
              <a:buFontTx/>
              <a:buChar char="-"/>
            </a:pPr>
            <a:r>
              <a:rPr lang="ru-RU" sz="40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Что общего и какие отличия между этими городами?</a:t>
            </a:r>
          </a:p>
          <a:p>
            <a:pPr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80760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092A51-6579-3F18-CF5D-63CC7D958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u="sng" dirty="0">
                <a:solidFill>
                  <a:schemeClr val="accent6">
                    <a:lumMod val="50000"/>
                  </a:schemeClr>
                </a:solidFill>
              </a:rPr>
              <a:t>Домашнее задание: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37BD2A-5880-E6E0-C1D9-DB7C806483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AutoNum type="arabicPeriod"/>
            </a:pPr>
            <a:r>
              <a:rPr lang="ru-RU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</a:t>
            </a:r>
            <a:r>
              <a:rPr lang="ru-RU" sz="36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рочитать страницы учебника  30 – 34, устно ответить на вопросы.</a:t>
            </a:r>
            <a:r>
              <a:rPr lang="ru-RU" sz="36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ru-RU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РТ выполнить задания на с. 13 - 14</a:t>
            </a:r>
          </a:p>
        </p:txBody>
      </p:sp>
    </p:spTree>
    <p:extLst>
      <p:ext uri="{BB962C8B-B14F-4D97-AF65-F5344CB8AC3E}">
        <p14:creationId xmlns:p14="http://schemas.microsoft.com/office/powerpoint/2010/main" val="26312109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6DFB81-EEAE-9E64-BB02-3DD5B1E15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Ответим на вопросы: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42AD40-C40F-91C6-BC37-E742D9E91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Какая была тема урока?</a:t>
            </a:r>
          </a:p>
          <a:p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Какие задачи мы ставили перед собой? </a:t>
            </a:r>
          </a:p>
          <a:p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Мы их достигли? </a:t>
            </a:r>
          </a:p>
          <a:p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Мы ответили на вопрос: чем(кем) славились города Древней Руси? </a:t>
            </a:r>
          </a:p>
          <a:p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Вам удалось соприкоснуться с историей прошлых веков?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58272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6DFB81-EEAE-9E64-BB02-3DD5B1E15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Продолжите фразы: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42AD40-C40F-91C6-BC37-E742D9E91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00100" indent="-457200"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Сегодня я узнал(а)….</a:t>
            </a:r>
          </a:p>
          <a:p>
            <a:pPr marL="800100" indent="-457200"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Мне было интересно….</a:t>
            </a:r>
          </a:p>
          <a:p>
            <a:pPr marL="800100" indent="-457200"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Дома я хотел(а) бы рассказать…..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32084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9D7130-7F0F-BD13-3CE1-FEB71824B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992C2F-D131-8AE1-8E3D-07BADE70C1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«ЛАРЕЦ</a:t>
            </a:r>
          </a:p>
          <a:p>
            <a:pPr marL="0" indent="0" algn="ctr">
              <a:buNone/>
            </a:pPr>
            <a:r>
              <a:rPr lang="ru-RU" sz="6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ЗНАНИЙ»</a:t>
            </a:r>
          </a:p>
        </p:txBody>
      </p:sp>
    </p:spTree>
    <p:extLst>
      <p:ext uri="{BB962C8B-B14F-4D97-AF65-F5344CB8AC3E}">
        <p14:creationId xmlns:p14="http://schemas.microsoft.com/office/powerpoint/2010/main" val="3730443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3B857-DE1D-AF1A-B4DD-BC877688C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16757E-64AE-93E1-81CD-1FB428361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06896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Небольшой успех сегодня </a:t>
            </a:r>
            <a:r>
              <a:rPr lang="ru-RU" sz="4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ru-RU" sz="48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гарантия победы на завтра!</a:t>
            </a:r>
            <a:r>
              <a:rPr lang="ru-RU" sz="72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7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6077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0C8F0C5-8826-3A8D-78B5-4E90D24EEB57}"/>
              </a:ext>
            </a:extLst>
          </p:cNvPr>
          <p:cNvSpPr/>
          <p:nvPr/>
        </p:nvSpPr>
        <p:spPr>
          <a:xfrm>
            <a:off x="634354" y="2967335"/>
            <a:ext cx="78752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kern="10" cap="none" spc="0" dirty="0">
                <a:ln/>
                <a:solidFill>
                  <a:schemeClr val="accent3"/>
                </a:solidFill>
                <a:effectLst/>
                <a:latin typeface="Arial"/>
                <a:cs typeface="Arial"/>
              </a:rPr>
              <a:t>Урок окончен.</a:t>
            </a:r>
          </a:p>
          <a:p>
            <a:pPr algn="ctr"/>
            <a:r>
              <a:rPr lang="ru-RU" sz="5400" b="1" kern="10" cap="none" spc="0" dirty="0">
                <a:ln/>
                <a:solidFill>
                  <a:schemeClr val="accent3"/>
                </a:solidFill>
                <a:effectLst/>
                <a:latin typeface="Arial"/>
                <a:cs typeface="Arial"/>
              </a:rPr>
              <a:t>Спасибо за внимание</a:t>
            </a:r>
            <a:r>
              <a:rPr lang="en-US" sz="5400" b="1" kern="10" cap="none" spc="0" dirty="0">
                <a:ln/>
                <a:solidFill>
                  <a:schemeClr val="accent3"/>
                </a:solidFill>
                <a:effectLst/>
                <a:latin typeface="Arial"/>
                <a:cs typeface="Arial"/>
              </a:rPr>
              <a:t>!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08283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41F17D-33F7-F9E9-EBB6-829825CFD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План урока: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51D98D-5C03-FD0D-63CA-F619207B5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>
              <a:buSzPts val="800"/>
              <a:buFont typeface="Wingdings" pitchFamily="2" charset="2"/>
              <a:buChar char="q"/>
              <a:tabLst>
                <a:tab pos="581025" algn="l"/>
              </a:tabLst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выяснить, где и как строились города в Древней Руси;</a:t>
            </a:r>
          </a:p>
          <a:p>
            <a:pPr lvl="0" algn="just">
              <a:buSzPts val="800"/>
              <a:buFont typeface="Wingdings" pitchFamily="2" charset="2"/>
              <a:buChar char="q"/>
              <a:tabLst>
                <a:tab pos="581025" algn="l"/>
              </a:tabLst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узнать истории образования Киева, Новгорода и Москвы;</a:t>
            </a:r>
          </a:p>
          <a:p>
            <a:pPr lvl="0" algn="just">
              <a:buSzPts val="800"/>
              <a:buFont typeface="Wingdings" pitchFamily="2" charset="2"/>
              <a:buChar char="q"/>
              <a:tabLst>
                <a:tab pos="581025" algn="l"/>
              </a:tabLst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узнать о достопримечательностях великих городов;</a:t>
            </a:r>
          </a:p>
          <a:p>
            <a:pPr lvl="0" algn="just">
              <a:buSzPts val="800"/>
              <a:buFont typeface="Wingdings" pitchFamily="2" charset="2"/>
              <a:buChar char="q"/>
              <a:tabLst>
                <a:tab pos="581025" algn="l"/>
              </a:tabLst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выяснить, чем (кем) славились города Древней Руси;</a:t>
            </a:r>
          </a:p>
          <a:p>
            <a:pPr lvl="0" algn="just">
              <a:buSzPts val="800"/>
              <a:buFont typeface="Wingdings" pitchFamily="2" charset="2"/>
              <a:buChar char="q"/>
              <a:tabLst>
                <a:tab pos="581025" algn="l"/>
              </a:tabLst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соприкоснуться с историей прошлых веков.</a:t>
            </a:r>
          </a:p>
        </p:txBody>
      </p:sp>
    </p:spTree>
    <p:extLst>
      <p:ext uri="{BB962C8B-B14F-4D97-AF65-F5344CB8AC3E}">
        <p14:creationId xmlns:p14="http://schemas.microsoft.com/office/powerpoint/2010/main" val="1058909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2F5CE8-D6EE-98CC-B811-E2AFF7ABA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Сообщение о появлении первых городов.</a:t>
            </a:r>
            <a:r>
              <a:rPr lang="ru-RU" sz="60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6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B762EE-20DF-7B78-F0AF-5C6E2B13A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772817"/>
            <a:ext cx="8712968" cy="4824536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B41CAD-C40A-CA0F-85A2-5FED3E748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9" y="2132856"/>
            <a:ext cx="5035399" cy="36732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A6842D-DD7B-32F3-E57D-BDC14834B645}"/>
              </a:ext>
            </a:extLst>
          </p:cNvPr>
          <p:cNvSpPr txBox="1"/>
          <p:nvPr/>
        </p:nvSpPr>
        <p:spPr>
          <a:xfrm>
            <a:off x="5364088" y="1705259"/>
            <a:ext cx="3605561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8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Было у славян много врагов, и для своей защиты они строили крепости. Сначала выбиралось подходящее место. Таким местом обычно был высокий берег реки. Река с трёх сторон надёжно защищала крепость. Со стороны, не защищённой рекой, выкапывали широкую и глубокую канаву - ров, заполняли её водой. Получался остров. На нём и строили славяне свои дома. Вокруг поселения насыпали глубокий земляной вал, ставили крепкую ограду из заострённых дубовых брёвен.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0662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2F5CE8-D6EE-98CC-B811-E2AFF7ABA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Такие посёлки - крепости со временем стали называть городами, от слов «городить», «огораживать». 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8091B94-0DEA-5BCA-900F-194AF15948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08" y="1916832"/>
            <a:ext cx="8092063" cy="4268341"/>
          </a:xfrm>
        </p:spPr>
      </p:pic>
    </p:spTree>
    <p:extLst>
      <p:ext uri="{BB962C8B-B14F-4D97-AF65-F5344CB8AC3E}">
        <p14:creationId xmlns:p14="http://schemas.microsoft.com/office/powerpoint/2010/main" val="3410317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2F5CE8-D6EE-98CC-B811-E2AFF7ABA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332656"/>
            <a:ext cx="8856984" cy="1143000"/>
          </a:xfrm>
        </p:spPr>
        <p:txBody>
          <a:bodyPr>
            <a:noAutofit/>
          </a:bodyPr>
          <a:lstStyle/>
          <a:p>
            <a:pPr algn="just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Центр древнего русского города был укреплен и назывался Кремлём. Внутри располагались княжеский дворец и дома богатых. Рядом стояла главная городская церковь. За пределами кремля, в посаде, жили ремесленники, купцы и другой городской люд.</a:t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F41116B-43ED-0AFC-79C7-EF0A4E160D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68" y="1629269"/>
            <a:ext cx="7351464" cy="4896075"/>
          </a:xfrm>
        </p:spPr>
      </p:pic>
    </p:spTree>
    <p:extLst>
      <p:ext uri="{BB962C8B-B14F-4D97-AF65-F5344CB8AC3E}">
        <p14:creationId xmlns:p14="http://schemas.microsoft.com/office/powerpoint/2010/main" val="2636856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2F5CE8-D6EE-98CC-B811-E2AFF7ABA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74638"/>
            <a:ext cx="9036496" cy="1143000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Проверим, внимательны ли вы были: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B762EE-20DF-7B78-F0AF-5C6E2B13A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71389"/>
            <a:ext cx="9036496" cy="4525963"/>
          </a:xfrm>
        </p:spPr>
        <p:txBody>
          <a:bodyPr>
            <a:normAutofit/>
          </a:bodyPr>
          <a:lstStyle/>
          <a:p>
            <a:pPr indent="449580" algn="just">
              <a:spcBef>
                <a:spcPts val="600"/>
              </a:spcBef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Как крепости-поселки стали называть? </a:t>
            </a:r>
          </a:p>
          <a:p>
            <a:pPr indent="449580" algn="just">
              <a:spcBef>
                <a:spcPts val="600"/>
              </a:spcBef>
            </a:pP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49580" algn="just">
              <a:spcBef>
                <a:spcPts val="600"/>
              </a:spcBef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Что находилось в центре города? </a:t>
            </a:r>
          </a:p>
          <a:p>
            <a:pPr indent="449580" algn="just">
              <a:spcBef>
                <a:spcPts val="600"/>
              </a:spcBef>
            </a:pPr>
            <a:endParaRPr lang="ru-RU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49580" algn="just">
              <a:spcBef>
                <a:spcPts val="600"/>
              </a:spcBef>
            </a:pPr>
            <a:endParaRPr lang="en-US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49580" algn="just">
              <a:spcBef>
                <a:spcPts val="600"/>
              </a:spcBef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Кто жил за пределами кремля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(в посаде)? 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2FEA6F-5A5C-F2F0-C6FD-F512925D7AD5}"/>
              </a:ext>
            </a:extLst>
          </p:cNvPr>
          <p:cNvSpPr txBox="1"/>
          <p:nvPr/>
        </p:nvSpPr>
        <p:spPr>
          <a:xfrm>
            <a:off x="-108520" y="2628245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spcBef>
                <a:spcPts val="600"/>
              </a:spcBef>
            </a:pPr>
            <a:r>
              <a:rPr lang="ru-RU" sz="32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(Города)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A2263E-0A2C-98F8-D4D4-C0AAD2C4623F}"/>
              </a:ext>
            </a:extLst>
          </p:cNvPr>
          <p:cNvSpPr txBox="1"/>
          <p:nvPr/>
        </p:nvSpPr>
        <p:spPr>
          <a:xfrm>
            <a:off x="251520" y="3767138"/>
            <a:ext cx="75694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>
              <a:spcBef>
                <a:spcPts val="600"/>
              </a:spcBef>
              <a:buNone/>
            </a:pPr>
            <a:r>
              <a:rPr lang="ru-RU" sz="32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(В центре стоял кремль и главная городская церковь)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D4A796-AA33-4AB9-80CC-47B8F707140B}"/>
              </a:ext>
            </a:extLst>
          </p:cNvPr>
          <p:cNvSpPr txBox="1"/>
          <p:nvPr/>
        </p:nvSpPr>
        <p:spPr>
          <a:xfrm>
            <a:off x="251520" y="5398474"/>
            <a:ext cx="87484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>
              <a:spcBef>
                <a:spcPts val="600"/>
              </a:spcBef>
              <a:buNone/>
            </a:pPr>
            <a:r>
              <a:rPr lang="ru-RU" sz="32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(За кремлем, в посаде, жили купцы, торговцы, ремесленники, простой народ)</a:t>
            </a:r>
          </a:p>
        </p:txBody>
      </p:sp>
    </p:spTree>
    <p:extLst>
      <p:ext uri="{BB962C8B-B14F-4D97-AF65-F5344CB8AC3E}">
        <p14:creationId xmlns:p14="http://schemas.microsoft.com/office/powerpoint/2010/main" val="20019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9e1c8aca1fff484d9b7ef378306037e0f72646e9"/>
</p:tagLst>
</file>

<file path=ppt/theme/theme1.xml><?xml version="1.0" encoding="utf-8"?>
<a:theme xmlns:a="http://schemas.openxmlformats.org/drawingml/2006/main" name="Тема Office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 Office</Template>
  <TotalTime>2953</TotalTime>
  <Words>1805</Words>
  <Application>Microsoft Macintosh PowerPoint</Application>
  <PresentationFormat>Экран (4:3)</PresentationFormat>
  <Paragraphs>141</Paragraphs>
  <Slides>46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2" baseType="lpstr">
      <vt:lpstr>Arial</vt:lpstr>
      <vt:lpstr>Calibri</vt:lpstr>
      <vt:lpstr>Franklin Gothic Book</vt:lpstr>
      <vt:lpstr>Times New Roman</vt:lpstr>
      <vt:lpstr>Wingdings</vt:lpstr>
      <vt:lpstr>Тема Office</vt:lpstr>
      <vt:lpstr>«Страна городов»</vt:lpstr>
      <vt:lpstr>Презентация PowerPoint</vt:lpstr>
      <vt:lpstr>Чтобы определить тему урока, разгадаем кроссворд</vt:lpstr>
      <vt:lpstr>А названия городов, о которых пойдет речь, вы узнаете, собрав буквы в правильном порядке. </vt:lpstr>
      <vt:lpstr>План урока:</vt:lpstr>
      <vt:lpstr>Сообщение о появлении первых городов. </vt:lpstr>
      <vt:lpstr>Такие посёлки - крепости со временем стали называть городами, от слов «городить», «огораживать». </vt:lpstr>
      <vt:lpstr>Центр древнего русского города был укреплен и назывался Кремлём. Внутри располагались княжеский дворец и дома богатых. Рядом стояла главная городская церковь. За пределами кремля, в посаде, жили ремесленники, купцы и другой городской люд. </vt:lpstr>
      <vt:lpstr>Проверим, внимательны ли вы были:</vt:lpstr>
      <vt:lpstr>Правила работы в группе: </vt:lpstr>
      <vt:lpstr>Разделимся на города по рядам:</vt:lpstr>
      <vt:lpstr>Сообщение о Древнем Киеве</vt:lpstr>
      <vt:lpstr>По легенде говорится, что в древние времена на этой земле жили поляне. Трое братьев– Кий, Щек и Хорив да сестра их Лыбедь заметили самое красивое место у реки Днепр и заложили на нем город. По имени старшего брата назвали его Киевом. </vt:lpstr>
      <vt:lpstr>Позже Киевом стал управлять новгородский князь Олег. Он смог объединить вокруг себя большинство племен. Так возникло Древнерусское государство.  </vt:lpstr>
      <vt:lpstr>При князе Владимире – Красном Солнышке самой первой была построена церковь Успения Пресвятой Богородицы, ее называют как Десятинная. Ее так назвали потому, что князь Владимир, повелел всем жителям отдавать на ее строительство и украшение десятую часть от своего дохода. Стены церкви покрыты фресками. </vt:lpstr>
      <vt:lpstr>Так же князь Владимир первым велел чеканить русские монеты. Так появились сребреники и златники.  </vt:lpstr>
      <vt:lpstr>А расцвел город при князе Ярославе Мудром. При нем были построены Софийский собор и Золотые ворота. Главный храм города – Софийский собор (с 13 куполами), был построен греческими мастерами. Внутри храма великолепие фресок и мозаик. В соборе не только молились, но и торжественно вступали на престол, начиная править княжеством. Здесь была одна из первых библиотек на Руси.   </vt:lpstr>
      <vt:lpstr>Золотые ворота – это главные ворота Киева. Они покрыты золоченой медью и украшены резьбой. Такое богатство восхищало въезжающих гостей. Они считали Киев не хуже Византийского Константинополя. Горожане называли Киев – «мать городов русских». </vt:lpstr>
      <vt:lpstr>Давайте проверим, все ли ребята запомнили: </vt:lpstr>
      <vt:lpstr>Физкультминутка – упражнения для глаз </vt:lpstr>
      <vt:lpstr>Сообщение о Древнем Новгороде. </vt:lpstr>
      <vt:lpstr> Один из крупнейших и богатых городов того времени – это Новгород. Первое упоминание о городе появилось в 859 году. Сначала он стоял на берегу Ильмень-озера. Потом жители облюбовали новое место у берегов реки Волхов. Так и возник город, который стали называть Новым Новгородом. </vt:lpstr>
      <vt:lpstr> Добраться к городу можно было только водным путем. Весь город был, как бы разделен речкой Волхов на две стороны: софийская сторона и торговая сторона. На софийской стороне были расположены монастыри: Никольский, Зверин, Духов и Кремль. А на торговой стороне располагались торговая площадь и Павлов монастырь. На торговой площади торговали разные мастера-ремесленники, которые славились своими знатными изделиями.  </vt:lpstr>
      <vt:lpstr>Новгородом управлял посадник. Главную роль играло вече. Вече – это собрание богатых жителей, которое решало важные вопросы. Это была Новгородская республика. Она управлялась по-особенному. На вече выбирали посадника. Посадник, вместе с князем судил, собирал налоги и принимал решения о войне и мире, распоряжался городской казной. </vt:lpstr>
      <vt:lpstr> Посреди Вечевой площади Новгорода стоял колокол. Купили его в далеком Риме. Когда нужно было собрать народ, били в этот колокол, и люди, услышав громкий, особенный звон, спешили на площадь. </vt:lpstr>
      <vt:lpstr> На левом берегу возвышался Новгородский Кремль. Здесь совершались важные события в жизни Новгорода.  </vt:lpstr>
      <vt:lpstr>Рядом с Новгородским Кремлем стоял Собор с золотыми куполами. Его назвали, как и в Киеве, в честь святой Софии. Собор построен в середине 11века. Это главный храм, символ Новгорода.  </vt:lpstr>
      <vt:lpstr> В народе город называли –  «господин великий Новгород». </vt:lpstr>
      <vt:lpstr>Проверим полученные знания:</vt:lpstr>
      <vt:lpstr>Сообщение о Древней Москве</vt:lpstr>
      <vt:lpstr>Город Москва был основан князем Юрием Долгоруким в 1147 году. Город занимал малые земли, был хорошо укреплен, хорошо была развита торговля. </vt:lpstr>
      <vt:lpstr>Презентация PowerPoint</vt:lpstr>
      <vt:lpstr>С его именем связана одна легенда…</vt:lpstr>
      <vt:lpstr> Так по приказу князя место на зеленом мысе, при слиянии двух рек Москвы и Неглинки стало называться Москвой. Это был простой, хорошо укрепленный город. В городе не жили постоянно князья.  В те времена многие горожане называли свой город не Москвою, а по старинке – Кучковом или Московия. </vt:lpstr>
      <vt:lpstr>В 1156 году была построена деревянная крепостная стена – Московский Кремль. А в 1331 году Юрий долгорукий построил деревянную крепость, названную Кремлем. </vt:lpstr>
      <vt:lpstr>Проверим полученные знания:</vt:lpstr>
      <vt:lpstr>Поиграем?</vt:lpstr>
      <vt:lpstr>Даты основания городов</vt:lpstr>
      <vt:lpstr>Памятники архитектуры</vt:lpstr>
      <vt:lpstr>Подведение итогов</vt:lpstr>
      <vt:lpstr>Домашнее задание:</vt:lpstr>
      <vt:lpstr>Ответим на вопросы:</vt:lpstr>
      <vt:lpstr>Продолжите фразы: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Base>http://presentation-creation.ru/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«Страна городов»</dc:title>
  <dc:creator>Microsoft Office User</dc:creator>
  <cp:lastModifiedBy>Microsoft Office User</cp:lastModifiedBy>
  <cp:revision>19</cp:revision>
  <dcterms:created xsi:type="dcterms:W3CDTF">2023-01-29T19:01:02Z</dcterms:created>
  <dcterms:modified xsi:type="dcterms:W3CDTF">2023-02-02T16:38:45Z</dcterms:modified>
</cp:coreProperties>
</file>